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B1FA97-0216-4C66-B6AA-66E2704B5028}">
  <a:tblStyle styleId="{3BB1FA97-0216-4C66-B6AA-66E2704B50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seas.gwu.edu/~bhagiweb/cs2541/lectures/rel-intro.pd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seas.gwu.edu/~bhagiweb/cs2541/lectures/rel-intro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seas.gwu.edu/~bhagiweb/cs2541/lectures/rel-intro.pd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obel.bit.vt.edu/bit4514/handouts/lecture%2001.pdf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urses.cs.duke.edu/fall12/compsci316/lectures/01-intro-notes.pdf" TargetMode="External"/><Relationship Id="rId4" Type="http://schemas.openxmlformats.org/officeDocument/2006/relationships/hyperlink" Target="https://365datascience.com/tutorials/sql-tutorials/database-vs-spreadsheet/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zobel.bit.vt.edu/bit4514/handouts/lecture%2001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urses.cs.duke.edu/fall12/compsci316/lectures/01-intro-notes.pdf" TargetMode="External"/><Relationship Id="rId4" Type="http://schemas.openxmlformats.org/officeDocument/2006/relationships/hyperlink" Target="https://365datascience.com/tutorials/sql-tutorials/database-vs-spreadsheet/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catalog-pg-type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6b6999e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6b6999e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acb8d29f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acb8d29f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9718b128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9718b128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acb8d29f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acb8d29f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8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DDL – Data Definition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DQl – Data Query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DML – Data Manipulation Language</a:t>
            </a:r>
            <a:b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DCL – Data Control Language</a:t>
            </a:r>
            <a:endParaRPr sz="1300">
              <a:solidFill>
                <a:srgbClr val="27323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acb8d29f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acb8d29f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c5de0b8c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c5de0b8c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c5de0b8c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c5de0b8c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c5de0b8c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c5de0b8c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c5de0b8c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c5de0b8c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5de0b8c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5de0b8c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https://www.techonthenet.com/postgresql/comparison_operators.php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c5de0b8c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c5de0b8c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e3237e4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9e3237e4a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9c1e9d7f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9c1e9d7f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d501122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6d501122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ac84ea7d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ac84ea7d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9718b128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9718b128c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c5de0b8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c5de0b8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acb8d29f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acb8d29f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ac84ea7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ac84ea7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9e3237e4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9e3237e4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5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9e3237e4a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9e3237e4a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https://www2.seas.gwu.edu/~bhagiweb/cs2541/lectures/rel-intro.pdf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9e3237e4a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9e3237e4a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https://www2.seas.gwu.edu/~bhagiweb/cs2541/lectures/rel-intro.pdf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9c1e9d7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9c1e9d7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9e3237e4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9e3237e4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https://www2.seas.gwu.edu/~bhagiweb/cs2541/lectures/rel-intro.pdf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9e3237e4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9e3237e4a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https://www.czobel.bit.vt.edu/bit4514/handouts/lecture%2001.pdf</a:t>
            </a:r>
            <a:r>
              <a:rPr lang="en"/>
              <a:t> p.4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vs excel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https://365datascience.com/tutorials/sql-tutorials/database-vs-spreadsheet/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https://courses.cs.duke.edu//fall12/compsci316/lectures/01-intro-notes.pdf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9e3237e4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9e3237e4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a bad definition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9718b128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9718b128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a bad definition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718b128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9718b128c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https://www.czobel.bit.vt.edu/bit4514/handouts/lecture%2001.pdf</a:t>
            </a:r>
            <a:r>
              <a:rPr lang="en"/>
              <a:t> p.4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vs excel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https://365datascience.com/tutorials/sql-tutorials/database-vs-spreadsheet/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https://courses.cs.duke.edu//fall12/compsci316/lectures/01-intro-notes.pdf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9718b128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9718b128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9718b128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9718b128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9718b128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9718b128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acb8d29f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acb8d29f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out data types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ac84ea7d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ac84ea7d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acb8d29f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acb8d29f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 for whole numbers, numeric for possibly fractional numbers, text for character strings, date for dates, time for time-of-day values, and timestamp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acb8d29f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acb8d29f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ac84ea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ac84ea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https://www.postgresql.org/docs/current/catalog-pg-type.html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pg_type from the system catalog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acb8d29f6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acb8d29f6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NDAT5CjaNITbD5YMlzZR__QziLQG8j7D/view?usp=shar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sql.com/blog/understanding-numerical-data-types-sql/" TargetMode="External"/><Relationship Id="rId13" Type="http://schemas.openxmlformats.org/officeDocument/2006/relationships/hyperlink" Target="https://www.educba.com/postgresql-commands/" TargetMode="External"/><Relationship Id="rId3" Type="http://schemas.openxmlformats.org/officeDocument/2006/relationships/hyperlink" Target="https://www.postgresqltutorial.com/postgresql-create-table/" TargetMode="External"/><Relationship Id="rId7" Type="http://schemas.openxmlformats.org/officeDocument/2006/relationships/hyperlink" Target="https://www.prisma.io/dataguide/postgresql/introduction-to-data-types" TargetMode="External"/><Relationship Id="rId12" Type="http://schemas.openxmlformats.org/officeDocument/2006/relationships/hyperlink" Target="https://www.postgresqltutorial.com/postgresql-alter-tabl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ducba.com/postgresql-data-types" TargetMode="External"/><Relationship Id="rId11" Type="http://schemas.openxmlformats.org/officeDocument/2006/relationships/hyperlink" Target="https://www.postgresql.org/docs/12/sql-createtable.html" TargetMode="External"/><Relationship Id="rId5" Type="http://schemas.openxmlformats.org/officeDocument/2006/relationships/hyperlink" Target="https://www.postgresql.org/docs/current/datatype.html" TargetMode="External"/><Relationship Id="rId10" Type="http://schemas.openxmlformats.org/officeDocument/2006/relationships/hyperlink" Target="https://www.postgresqltutorial.com/postgresql-primary-key/" TargetMode="External"/><Relationship Id="rId4" Type="http://schemas.openxmlformats.org/officeDocument/2006/relationships/hyperlink" Target="https://www.postgresql.org/docs/9.2/sql-copy.html" TargetMode="External"/><Relationship Id="rId9" Type="http://schemas.openxmlformats.org/officeDocument/2006/relationships/hyperlink" Target="https://rdspg.workshop.aws/lab9-postgres-introduction/task3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datatyp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datatype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OpKxFn5alQoP2CulxTFx_ifMex29ygjH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tutorial.com/postgresql-alter-tabl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98000" y="1351750"/>
            <a:ext cx="7548000" cy="1584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DSO 552 Fall 2021</a:t>
            </a:r>
            <a:endParaRPr sz="450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Class 2 SQL</a:t>
            </a:r>
            <a:endParaRPr sz="4500">
              <a:highlight>
                <a:srgbClr val="FFFFFF"/>
              </a:highlight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259150" y="3159900"/>
            <a:ext cx="4625700" cy="727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By Arsames Qajar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qajar@usc.edu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191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If you haven't, please download </a:t>
            </a:r>
            <a:r>
              <a:rPr lang="en" sz="2500" u="sng">
                <a:solidFill>
                  <a:schemeClr val="hlink"/>
                </a:solidFill>
                <a:hlinkClick r:id="rId3"/>
              </a:rPr>
              <a:t>here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 to DML </a:t>
            </a:r>
            <a:endParaRPr sz="25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Review the INSERT INTO &amp; upload data</a:t>
            </a:r>
            <a:endParaRPr sz="17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SELECT with aliases and expressions </a:t>
            </a:r>
            <a:endParaRPr sz="17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Filtering with the WHERE clause</a:t>
            </a:r>
            <a:endParaRPr sz="1700"/>
          </a:p>
          <a:p>
            <a:pPr marL="914400" lvl="1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Logical and Comparison operators 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INSERT statement (DML)</a:t>
            </a:r>
            <a:endParaRPr sz="4800" b="1"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6351900" cy="37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4" i="1"/>
              <a:t>Syntax</a:t>
            </a:r>
            <a:r>
              <a:rPr lang="en" sz="2100"/>
              <a:t>:</a:t>
            </a:r>
            <a:r>
              <a:rPr lang="en" sz="2500"/>
              <a:t> </a:t>
            </a:r>
            <a:br>
              <a:rPr lang="en" sz="2500"/>
            </a:br>
            <a:r>
              <a:rPr lang="en" sz="2500"/>
              <a:t>		</a:t>
            </a:r>
            <a:r>
              <a:rPr lang="en" sz="1782" i="1">
                <a:solidFill>
                  <a:srgbClr val="9900FF"/>
                </a:solidFill>
              </a:rPr>
              <a:t>INSERT INTO</a:t>
            </a:r>
            <a:r>
              <a:rPr lang="en" sz="1782" i="1"/>
              <a:t> table (columnlist)</a:t>
            </a:r>
            <a:endParaRPr sz="1782" i="1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82" i="1">
                <a:solidFill>
                  <a:srgbClr val="0000FF"/>
                </a:solidFill>
              </a:rPr>
              <a:t>VALUES</a:t>
            </a:r>
            <a:endParaRPr sz="1782" i="1">
              <a:solidFill>
                <a:srgbClr val="0000FF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82" i="1"/>
              <a:t>(RowValues1),</a:t>
            </a:r>
            <a:endParaRPr sz="1782" i="1"/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82" i="1"/>
              <a:t>(RowValues2)</a:t>
            </a:r>
            <a:endParaRPr sz="1782" i="1"/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82" i="1"/>
              <a:t>[repeat any number of times]</a:t>
            </a:r>
            <a:endParaRPr sz="1782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4"/>
              <a:t>Example</a:t>
            </a:r>
            <a:r>
              <a:rPr lang="en" sz="2100"/>
              <a:t>:</a:t>
            </a:r>
            <a:endParaRPr sz="21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82">
                <a:solidFill>
                  <a:srgbClr val="9900FF"/>
                </a:solidFill>
              </a:rPr>
              <a:t>INSERT INTO</a:t>
            </a:r>
            <a:r>
              <a:rPr lang="en" sz="1982"/>
              <a:t> directors (first_name,last_name) </a:t>
            </a:r>
            <a:br>
              <a:rPr lang="en" sz="1982"/>
            </a:br>
            <a:r>
              <a:rPr lang="en" sz="1982"/>
              <a:t>	</a:t>
            </a:r>
            <a:r>
              <a:rPr lang="en" sz="1982">
                <a:solidFill>
                  <a:srgbClr val="0000FF"/>
                </a:solidFill>
              </a:rPr>
              <a:t>VALUES</a:t>
            </a:r>
            <a:endParaRPr sz="1982">
              <a:solidFill>
                <a:srgbClr val="0000FF"/>
              </a:solidFill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82"/>
              <a:t>('Bill','O''Sullivan'),</a:t>
            </a:r>
            <a:endParaRPr sz="1982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82"/>
              <a:t>('Paul','Anderson') </a:t>
            </a:r>
            <a:br>
              <a:rPr lang="en" sz="1982"/>
            </a:br>
            <a:r>
              <a:rPr lang="en" sz="1982">
                <a:solidFill>
                  <a:schemeClr val="accent5"/>
                </a:solidFill>
              </a:rPr>
              <a:t>RETURNING *; </a:t>
            </a:r>
            <a:endParaRPr sz="1982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/>
            </a:b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4"/>
              <a:t>Note</a:t>
            </a:r>
            <a:endParaRPr sz="1864"/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42"/>
              <a:t>(</a:t>
            </a:r>
            <a:r>
              <a:rPr lang="en" sz="1542">
                <a:solidFill>
                  <a:srgbClr val="0000FF"/>
                </a:solidFill>
              </a:rPr>
              <a:t>Columnlist</a:t>
            </a:r>
            <a:r>
              <a:rPr lang="en" sz="1542"/>
              <a:t>)</a:t>
            </a:r>
            <a:r>
              <a:rPr lang="en" sz="1542" i="1"/>
              <a:t> </a:t>
            </a:r>
            <a:r>
              <a:rPr lang="en" sz="1542"/>
              <a:t>can be any or all of the fields within the table</a:t>
            </a:r>
            <a:endParaRPr sz="1542"/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42"/>
              <a:t>Data values on insert should be the right format</a:t>
            </a:r>
            <a:endParaRPr sz="1542"/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42"/>
              <a:t>If a name has an apostrophe e.g. O’Sullivan, add an extra single quote </a:t>
            </a:r>
            <a:endParaRPr sz="1542"/>
          </a:p>
        </p:txBody>
      </p:sp>
      <p:cxnSp>
        <p:nvCxnSpPr>
          <p:cNvPr id="125" name="Google Shape;125;p23"/>
          <p:cNvCxnSpPr>
            <a:stCxn id="126" idx="1"/>
          </p:cNvCxnSpPr>
          <p:nvPr/>
        </p:nvCxnSpPr>
        <p:spPr>
          <a:xfrm flipH="1">
            <a:off x="3347750" y="3442975"/>
            <a:ext cx="3216300" cy="29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26;p23"/>
          <p:cNvSpPr txBox="1"/>
          <p:nvPr/>
        </p:nvSpPr>
        <p:spPr>
          <a:xfrm>
            <a:off x="6564050" y="2773375"/>
            <a:ext cx="21264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</a:rPr>
              <a:t>RETURNING</a:t>
            </a:r>
            <a:r>
              <a:rPr lang="en" sz="1500"/>
              <a:t>:</a:t>
            </a:r>
            <a:br>
              <a:rPr lang="en" sz="1500"/>
            </a:br>
            <a:r>
              <a:rPr lang="en" sz="1500"/>
              <a:t>Specify any or all(*) of the fields used in the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INSERT INTO statement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ctrTitle"/>
          </p:nvPr>
        </p:nvSpPr>
        <p:spPr>
          <a:xfrm>
            <a:off x="311700" y="34325"/>
            <a:ext cx="8520600" cy="7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 statement (DML)</a:t>
            </a:r>
            <a:endParaRPr sz="4800">
              <a:solidFill>
                <a:srgbClr val="000000"/>
              </a:solidFill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l="24391" t="5565" r="32405" b="14924"/>
          <a:stretch/>
        </p:blipFill>
        <p:spPr>
          <a:xfrm>
            <a:off x="1542500" y="1447525"/>
            <a:ext cx="6059000" cy="24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SELECT all columns</a:t>
            </a:r>
            <a:endParaRPr sz="4800" b="1"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Syntax</a:t>
            </a:r>
            <a:r>
              <a:rPr lang="en" sz="1600"/>
              <a:t> </a:t>
            </a:r>
            <a:endParaRPr sz="16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*</a:t>
            </a:r>
            <a:endParaRPr sz="16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table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Example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*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movies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SELECT columns &amp; alias</a:t>
            </a:r>
            <a:endParaRPr sz="4800" b="1"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Syntax</a:t>
            </a:r>
            <a:r>
              <a:rPr lang="en" sz="1600"/>
              <a:t> </a:t>
            </a:r>
            <a:endParaRPr sz="16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column1, column2 as newName</a:t>
            </a:r>
            <a:endParaRPr sz="16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table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Example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movie_name, movie_length as “MovieLength”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movies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SELECT &amp; ORDER BY</a:t>
            </a:r>
            <a:endParaRPr sz="4800" b="1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Syntax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column1, column2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movies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ORDER BY columnX [ASC | DESC], columnY [ASC | DESC]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ASC = ascending order (default)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DESC = descending order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SELECT ,ORDER BY, LIMIT</a:t>
            </a:r>
            <a:endParaRPr sz="4800" b="1"/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Limiting number of results not to overload database 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SELECT columns… FROM table </a:t>
            </a:r>
            <a:r>
              <a:rPr lang="en" sz="1600" b="1"/>
              <a:t>LIMIT</a:t>
            </a:r>
            <a:r>
              <a:rPr lang="en" sz="1600"/>
              <a:t> # of records needed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DISTINCT keyword must be applied to remove duplicates in results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Example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distinct movie_lang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movies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ORDER BY movie_lang [ASC | DESC]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LIMIT 3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WHERE clause (DML)</a:t>
            </a:r>
            <a:endParaRPr sz="4800" b="1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Syntax:</a:t>
            </a:r>
            <a:endParaRPr sz="16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select_list</a:t>
            </a:r>
            <a:endParaRPr sz="16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table_name</a:t>
            </a:r>
            <a:endParaRPr sz="16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WHERE condition</a:t>
            </a:r>
            <a:endParaRPr sz="16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ORDER BY sort_expression</a:t>
            </a:r>
            <a:endParaRPr sz="16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Column conditions that filter/specify which rows should be returned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conditions in the WHERE clause use operators: comparison, arithmetic, logical operators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Any column aliases in the SELECT clause </a:t>
            </a:r>
            <a:r>
              <a:rPr lang="en" sz="1600" b="1"/>
              <a:t>cannot</a:t>
            </a:r>
            <a:r>
              <a:rPr lang="en" sz="1600"/>
              <a:t> be used in the WHERE clause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Comparison Operators</a:t>
            </a:r>
            <a:endParaRPr sz="4800" b="1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42987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Compare a column value to another column 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value or value of the same datatype 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 i="1"/>
            </a:br>
            <a:r>
              <a:rPr lang="en" sz="1300" i="1"/>
              <a:t>Example:</a:t>
            </a:r>
            <a:endParaRPr sz="13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SELECT *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movies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WHERE movie_length BETWEEN 50 AND 120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/>
              <a:t>Also…</a:t>
            </a:r>
            <a:endParaRPr sz="1300" b="1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SELECT *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FROM movies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WHERE movie_length &gt;=50 AND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movie_length&lt;=120</a:t>
            </a:r>
            <a:endParaRPr sz="1400" b="1" i="1"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450" y="1408100"/>
            <a:ext cx="4148849" cy="343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Logical Operators</a:t>
            </a:r>
            <a:endParaRPr sz="4800" b="1"/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= if both boolean expressions are true then it will return TRUE</a:t>
            </a:r>
            <a:endParaRPr sz="1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OR   =  if any boolean expression is true then it will return TRUE</a:t>
            </a:r>
            <a:endParaRPr sz="1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NOT = Reverses the value of Boolean operator</a:t>
            </a:r>
            <a:endParaRPr sz="1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/>
              <a:t>Example</a:t>
            </a:r>
            <a:endParaRPr sz="1400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SELECT * </a:t>
            </a:r>
            <a:endParaRPr sz="1600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movies</a:t>
            </a:r>
            <a:endParaRPr sz="1600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WHERE movie_length &gt; 50 </a:t>
            </a:r>
            <a:r>
              <a:rPr lang="en" sz="1600" b="1"/>
              <a:t>AND</a:t>
            </a:r>
            <a:r>
              <a:rPr lang="en" sz="1600"/>
              <a:t> movie_lang = ‘English’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798000" y="1221575"/>
            <a:ext cx="7548000" cy="1605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5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SQL Basics</a:t>
            </a:r>
            <a:br>
              <a:rPr lang="en" sz="45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n" sz="17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" sz="1416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Definition Language → CREATE, DROP, ALTER the </a:t>
            </a:r>
            <a:endParaRPr sz="1416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646"/>
              <a:buFont typeface="Arial"/>
              <a:buNone/>
            </a:pPr>
            <a:r>
              <a:rPr lang="en" sz="1416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database and respective tables along with </a:t>
            </a:r>
            <a:endParaRPr sz="1416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646"/>
              <a:buFont typeface="Arial"/>
              <a:buNone/>
            </a:pPr>
            <a:r>
              <a:rPr lang="en" sz="1416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manipulation language using SELECT</a:t>
            </a:r>
            <a:endParaRPr sz="4166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ctrTitle"/>
          </p:nvPr>
        </p:nvSpPr>
        <p:spPr>
          <a:xfrm>
            <a:off x="311700" y="181995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latin typeface="Calibri"/>
                <a:ea typeface="Calibri"/>
                <a:cs typeface="Calibri"/>
                <a:sym typeface="Calibri"/>
              </a:rPr>
              <a:t>Extra….</a:t>
            </a:r>
            <a:endParaRPr sz="80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ctrTitle"/>
          </p:nvPr>
        </p:nvSpPr>
        <p:spPr>
          <a:xfrm>
            <a:off x="311700" y="343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SQL: DML, DDL et al.</a:t>
            </a:r>
            <a:endParaRPr sz="4800" b="1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3362"/>
          <a:stretch/>
        </p:blipFill>
        <p:spPr>
          <a:xfrm>
            <a:off x="1687425" y="979325"/>
            <a:ext cx="5769174" cy="38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Links/Resources</a:t>
            </a:r>
            <a:endParaRPr sz="4800" b="1"/>
          </a:p>
        </p:txBody>
      </p:sp>
      <p:sp>
        <p:nvSpPr>
          <p:cNvPr id="192" name="Google Shape;192;p34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Postgresql create table</a:t>
            </a:r>
            <a:endParaRPr sz="1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Copy data from file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Data Types &amp; explanations:</a:t>
            </a:r>
            <a:endParaRPr sz="14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Data types documentation</a:t>
            </a:r>
            <a:r>
              <a:rPr lang="en" sz="1400">
                <a:solidFill>
                  <a:srgbClr val="434343"/>
                </a:solidFill>
              </a:rPr>
              <a:t>, and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this</a:t>
            </a:r>
            <a:r>
              <a:rPr lang="en" sz="1400">
                <a:solidFill>
                  <a:srgbClr val="434343"/>
                </a:solidFill>
              </a:rPr>
              <a:t> and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this</a:t>
            </a:r>
            <a:endParaRPr sz="14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Numeric data types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here</a:t>
            </a:r>
            <a:endParaRPr sz="14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Tables &amp; data types </a:t>
            </a:r>
            <a:r>
              <a:rPr lang="en" sz="1400" u="sng">
                <a:solidFill>
                  <a:schemeClr val="hlink"/>
                </a:solidFill>
                <a:hlinkClick r:id="rId9"/>
              </a:rPr>
              <a:t>review</a:t>
            </a:r>
            <a:r>
              <a:rPr lang="en" sz="1400">
                <a:solidFill>
                  <a:srgbClr val="434343"/>
                </a:solidFill>
              </a:rPr>
              <a:t> (AWS)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PRIMARY KEY constraint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Table &amp; column constraints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Create Table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2"/>
              </a:rPr>
              <a:t>Alter Table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3"/>
              </a:rPr>
              <a:t>Psql shell commands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Postgres Data Types</a:t>
            </a:r>
            <a:br>
              <a:rPr lang="en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types documentation</a:t>
            </a:r>
            <a:endParaRPr sz="4800" b="1"/>
          </a:p>
        </p:txBody>
      </p:sp>
      <p:sp>
        <p:nvSpPr>
          <p:cNvPr id="198" name="Google Shape;198;p35"/>
          <p:cNvSpPr txBox="1">
            <a:spLocks noGrp="1"/>
          </p:cNvSpPr>
          <p:nvPr>
            <p:ph type="subTitle" idx="1"/>
          </p:nvPr>
        </p:nvSpPr>
        <p:spPr>
          <a:xfrm>
            <a:off x="311700" y="1178125"/>
            <a:ext cx="8520600" cy="3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BOOLEAN 	TRUE or FALSE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CHAR 		Fixed length string (padded with blanks) e.g. CHAR(10)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VARCHAR 	Variable length string e.g. VARCHAR(50)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BIT 		Bit string e.g. BIT(4) can store '0101'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NUMERIC or 	Exact numeric data type e.g. NUMERIC(7,2) = 7 digits, 2 decimal places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DECIMAL 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INTEGER 	Integer data only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SMALLINT 	Smaller space than INTEGER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br>
              <a:rPr lang="en" sz="870">
                <a:solidFill>
                  <a:srgbClr val="434343"/>
                </a:solidFill>
              </a:rPr>
            </a:br>
            <a:r>
              <a:rPr lang="en" sz="870">
                <a:solidFill>
                  <a:srgbClr val="434343"/>
                </a:solidFill>
              </a:rPr>
              <a:t>FLOAT or 	Approximate numeric data types.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REAL 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br>
              <a:rPr lang="en" sz="870">
                <a:solidFill>
                  <a:srgbClr val="434343"/>
                </a:solidFill>
              </a:rPr>
            </a:br>
            <a:r>
              <a:rPr lang="en" sz="870">
                <a:solidFill>
                  <a:srgbClr val="434343"/>
                </a:solidFill>
              </a:rPr>
              <a:t>DATE 		Stores YEAR, MONTH, DAY (“YYYY-MM-DD”)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TIME 		Stores HOUR, MINUTE, SECOND  (‘hh:mm:ss[.f] ' e.g. '15:00:00')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TIMESTAMP 	Stores date and time data. (‘YYYY-MM-DD hh:mm:ss[.f] ' e.g. ‘1975-05-17 15:00:00')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INTERVAL 	Time interval.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br>
              <a:rPr lang="en" sz="870">
                <a:solidFill>
                  <a:srgbClr val="434343"/>
                </a:solidFill>
              </a:rPr>
            </a:br>
            <a:r>
              <a:rPr lang="en" sz="870">
                <a:solidFill>
                  <a:srgbClr val="434343"/>
                </a:solidFill>
              </a:rPr>
              <a:t>CHARACTER 	Stores a character array (e.g. for a document)</a:t>
            </a:r>
            <a:br>
              <a:rPr lang="en" sz="870">
                <a:solidFill>
                  <a:srgbClr val="434343"/>
                </a:solidFill>
              </a:rPr>
            </a:br>
            <a:r>
              <a:rPr lang="en" sz="870">
                <a:solidFill>
                  <a:srgbClr val="434343"/>
                </a:solidFill>
              </a:rPr>
              <a:t>LARGE OBJECT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br>
              <a:rPr lang="en" sz="870">
                <a:solidFill>
                  <a:srgbClr val="434343"/>
                </a:solidFill>
              </a:rPr>
            </a:br>
            <a:r>
              <a:rPr lang="en" sz="870">
                <a:solidFill>
                  <a:srgbClr val="434343"/>
                </a:solidFill>
              </a:rPr>
              <a:t>BINARY LARGE 	Stores a binary array (e.g. for a picture, movie)</a:t>
            </a:r>
            <a:endParaRPr sz="87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870">
                <a:solidFill>
                  <a:srgbClr val="434343"/>
                </a:solidFill>
              </a:rPr>
              <a:t>OBJECT </a:t>
            </a:r>
            <a:endParaRPr sz="87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Postgres Data Types</a:t>
            </a:r>
            <a:br>
              <a:rPr lang="en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types documentation</a:t>
            </a:r>
            <a:endParaRPr sz="4800" b="1"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72" y="1111789"/>
            <a:ext cx="8107463" cy="38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ctrTitle"/>
          </p:nvPr>
        </p:nvSpPr>
        <p:spPr>
          <a:xfrm>
            <a:off x="311700" y="34325"/>
            <a:ext cx="85206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420" b="1">
                <a:latin typeface="Calibri"/>
                <a:ea typeface="Calibri"/>
                <a:cs typeface="Calibri"/>
                <a:sym typeface="Calibri"/>
              </a:rPr>
              <a:t>Create Table Example</a:t>
            </a:r>
            <a:endParaRPr sz="3420" b="1"/>
          </a:p>
        </p:txBody>
      </p:sp>
      <p:pic>
        <p:nvPicPr>
          <p:cNvPr id="210" name="Google Shape;210;p37"/>
          <p:cNvPicPr preferRelativeResize="0"/>
          <p:nvPr/>
        </p:nvPicPr>
        <p:blipFill rotWithShape="1">
          <a:blip r:embed="rId3">
            <a:alphaModFix/>
          </a:blip>
          <a:srcRect l="2845" t="1157" r="23429" b="3965"/>
          <a:stretch/>
        </p:blipFill>
        <p:spPr>
          <a:xfrm>
            <a:off x="2359550" y="869375"/>
            <a:ext cx="4424899" cy="41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Database Systems</a:t>
            </a:r>
            <a:endParaRPr sz="4800" b="1"/>
          </a:p>
        </p:txBody>
      </p:sp>
      <p:sp>
        <p:nvSpPr>
          <p:cNvPr id="216" name="Google Shape;216;p38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b="1">
                <a:solidFill>
                  <a:srgbClr val="434343"/>
                </a:solidFill>
              </a:rPr>
              <a:t>Schemas </a:t>
            </a:r>
            <a:r>
              <a:rPr lang="en" sz="1400" i="1">
                <a:solidFill>
                  <a:srgbClr val="434343"/>
                </a:solidFill>
              </a:rPr>
              <a:t>how should I organized my data ?</a:t>
            </a:r>
            <a:endParaRPr sz="1400" i="1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b="1">
                <a:solidFill>
                  <a:srgbClr val="434343"/>
                </a:solidFill>
              </a:rPr>
              <a:t>Normalization</a:t>
            </a:r>
            <a:r>
              <a:rPr lang="en" sz="1400">
                <a:solidFill>
                  <a:srgbClr val="434343"/>
                </a:solidFill>
              </a:rPr>
              <a:t> </a:t>
            </a:r>
            <a:r>
              <a:rPr lang="en" sz="1400" i="1">
                <a:solidFill>
                  <a:srgbClr val="434343"/>
                </a:solidFill>
              </a:rPr>
              <a:t>is there redundant data ?</a:t>
            </a:r>
            <a:endParaRPr sz="1400" i="1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b="1">
                <a:solidFill>
                  <a:srgbClr val="434343"/>
                </a:solidFill>
              </a:rPr>
              <a:t>Views/Stored Procedures </a:t>
            </a:r>
            <a:r>
              <a:rPr lang="en" sz="1400" i="1">
                <a:solidFill>
                  <a:srgbClr val="434343"/>
                </a:solidFill>
              </a:rPr>
              <a:t>what kinds of questions of my data will I ask/require most often?</a:t>
            </a:r>
            <a:endParaRPr sz="1400" i="1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b="1">
                <a:solidFill>
                  <a:srgbClr val="434343"/>
                </a:solidFill>
              </a:rPr>
              <a:t>Access Control </a:t>
            </a:r>
            <a:r>
              <a:rPr lang="en" sz="1400" i="1">
                <a:solidFill>
                  <a:srgbClr val="434343"/>
                </a:solidFill>
              </a:rPr>
              <a:t>should all users of the data have the same level of access?</a:t>
            </a:r>
            <a:endParaRPr sz="1400" i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>
            <a:spLocks noGrp="1"/>
          </p:cNvSpPr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Database Systems </a:t>
            </a:r>
            <a:br>
              <a:rPr lang="en" sz="4800">
                <a:latin typeface="Calibri"/>
                <a:ea typeface="Calibri"/>
                <a:cs typeface="Calibri"/>
                <a:sym typeface="Calibri"/>
              </a:rPr>
            </a:br>
            <a:r>
              <a:rPr lang="en" sz="2000" i="1">
                <a:latin typeface="Calibri"/>
                <a:ea typeface="Calibri"/>
                <a:cs typeface="Calibri"/>
                <a:sym typeface="Calibri"/>
              </a:rPr>
              <a:t>Definitions cont’d</a:t>
            </a:r>
            <a:endParaRPr sz="20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9"/>
          <p:cNvPicPr preferRelativeResize="0"/>
          <p:nvPr/>
        </p:nvPicPr>
        <p:blipFill rotWithShape="1">
          <a:blip r:embed="rId3">
            <a:alphaModFix/>
          </a:blip>
          <a:srcRect l="2520" t="5171" r="3095" b="7178"/>
          <a:stretch/>
        </p:blipFill>
        <p:spPr>
          <a:xfrm>
            <a:off x="2809125" y="960275"/>
            <a:ext cx="3525750" cy="405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Databases</a:t>
            </a:r>
            <a:br>
              <a:rPr lang="en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750">
                <a:latin typeface="Calibri"/>
                <a:ea typeface="Calibri"/>
                <a:cs typeface="Calibri"/>
                <a:sym typeface="Calibri"/>
              </a:rPr>
              <a:t>Schemas</a:t>
            </a:r>
            <a:endParaRPr sz="1750"/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50" y="1424275"/>
            <a:ext cx="4180651" cy="20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80325"/>
            <a:ext cx="4290301" cy="229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Databases</a:t>
            </a:r>
            <a:br>
              <a:rPr lang="en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750">
                <a:latin typeface="Calibri"/>
                <a:ea typeface="Calibri"/>
                <a:cs typeface="Calibri"/>
                <a:sym typeface="Calibri"/>
              </a:rPr>
              <a:t>University schemas</a:t>
            </a:r>
            <a:endParaRPr sz="1750"/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100" y="1055525"/>
            <a:ext cx="5333800" cy="38880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Agenda</a:t>
            </a:r>
            <a:endParaRPr b="1"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Finish up DDL SQL clauses (CREATE, ALTER, etc) 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Start SQL DML</a:t>
            </a:r>
            <a:endParaRPr sz="1600"/>
          </a:p>
          <a:p>
            <a:pPr marL="9144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INSERT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SELECT, FROM, WHERE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2200"/>
            </a:br>
            <a:r>
              <a:rPr lang="en" sz="2200"/>
              <a:t>Datasets folder </a:t>
            </a:r>
            <a:r>
              <a:rPr lang="en" sz="2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Assignment #2 on BB due next week </a:t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Databases</a:t>
            </a:r>
            <a:br>
              <a:rPr lang="en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750">
                <a:latin typeface="Calibri"/>
                <a:ea typeface="Calibri"/>
                <a:cs typeface="Calibri"/>
                <a:sym typeface="Calibri"/>
              </a:rPr>
              <a:t>Company schemas</a:t>
            </a:r>
            <a:endParaRPr sz="1750"/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413" y="1040326"/>
            <a:ext cx="5017187" cy="38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575" y="979325"/>
            <a:ext cx="6168838" cy="40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SQL</a:t>
            </a:r>
            <a:br>
              <a:rPr lang="en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888">
                <a:latin typeface="Calibri"/>
                <a:ea typeface="Calibri"/>
                <a:cs typeface="Calibri"/>
                <a:sym typeface="Calibri"/>
              </a:rPr>
              <a:t>How SQL processes your query</a:t>
            </a:r>
            <a:endParaRPr sz="1888"/>
          </a:p>
        </p:txBody>
      </p:sp>
      <p:pic>
        <p:nvPicPr>
          <p:cNvPr id="248" name="Google Shape;248;p43"/>
          <p:cNvPicPr preferRelativeResize="0"/>
          <p:nvPr/>
        </p:nvPicPr>
        <p:blipFill rotWithShape="1">
          <a:blip r:embed="rId3">
            <a:alphaModFix/>
          </a:blip>
          <a:srcRect b="4552"/>
          <a:stretch/>
        </p:blipFill>
        <p:spPr>
          <a:xfrm>
            <a:off x="2764551" y="1095675"/>
            <a:ext cx="3792874" cy="38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Metadata </a:t>
            </a:r>
            <a:br>
              <a:rPr lang="en" sz="4800">
                <a:latin typeface="Calibri"/>
                <a:ea typeface="Calibri"/>
                <a:cs typeface="Calibri"/>
                <a:sym typeface="Calibri"/>
              </a:rPr>
            </a:br>
            <a:r>
              <a:rPr lang="en" sz="2000" i="1"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20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405951"/>
            <a:ext cx="76200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Databases</a:t>
            </a:r>
            <a:br>
              <a:rPr lang="en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888">
                <a:latin typeface="Calibri"/>
                <a:ea typeface="Calibri"/>
                <a:cs typeface="Calibri"/>
                <a:sym typeface="Calibri"/>
              </a:rPr>
              <a:t>File vs Database</a:t>
            </a:r>
            <a:endParaRPr sz="4800" b="1"/>
          </a:p>
        </p:txBody>
      </p:sp>
      <p:pic>
        <p:nvPicPr>
          <p:cNvPr id="260" name="Google Shape;26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25" y="1480875"/>
            <a:ext cx="8921476" cy="29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Databases</a:t>
            </a:r>
            <a:br>
              <a:rPr lang="en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888">
                <a:latin typeface="Calibri"/>
                <a:ea typeface="Calibri"/>
                <a:cs typeface="Calibri"/>
                <a:sym typeface="Calibri"/>
              </a:rPr>
              <a:t>File vs Database</a:t>
            </a:r>
            <a:endParaRPr sz="1888"/>
          </a:p>
        </p:txBody>
      </p:sp>
      <p:pic>
        <p:nvPicPr>
          <p:cNvPr id="266" name="Google Shape;266;p46"/>
          <p:cNvPicPr preferRelativeResize="0"/>
          <p:nvPr/>
        </p:nvPicPr>
        <p:blipFill rotWithShape="1">
          <a:blip r:embed="rId3">
            <a:alphaModFix/>
          </a:blip>
          <a:srcRect t="1693" b="1538"/>
          <a:stretch/>
        </p:blipFill>
        <p:spPr>
          <a:xfrm>
            <a:off x="112350" y="1953025"/>
            <a:ext cx="4049975" cy="22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6"/>
          <p:cNvPicPr preferRelativeResize="0"/>
          <p:nvPr/>
        </p:nvPicPr>
        <p:blipFill rotWithShape="1">
          <a:blip r:embed="rId4">
            <a:alphaModFix/>
          </a:blip>
          <a:srcRect t="1694" b="1462"/>
          <a:stretch/>
        </p:blipFill>
        <p:spPr>
          <a:xfrm>
            <a:off x="4991775" y="1954025"/>
            <a:ext cx="4050799" cy="225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46"/>
          <p:cNvCxnSpPr/>
          <p:nvPr/>
        </p:nvCxnSpPr>
        <p:spPr>
          <a:xfrm>
            <a:off x="4130375" y="2826700"/>
            <a:ext cx="943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9" name="Google Shape;269;p46"/>
          <p:cNvSpPr txBox="1"/>
          <p:nvPr/>
        </p:nvSpPr>
        <p:spPr>
          <a:xfrm>
            <a:off x="517613" y="1378950"/>
            <a:ext cx="312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Excel i.e. flat file system</a:t>
            </a:r>
            <a:endParaRPr sz="1800" u="sng"/>
          </a:p>
        </p:txBody>
      </p:sp>
      <p:sp>
        <p:nvSpPr>
          <p:cNvPr id="270" name="Google Shape;270;p46"/>
          <p:cNvSpPr txBox="1"/>
          <p:nvPr/>
        </p:nvSpPr>
        <p:spPr>
          <a:xfrm>
            <a:off x="5931613" y="1378950"/>
            <a:ext cx="217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Database</a:t>
            </a:r>
            <a:endParaRPr sz="1800" u="sng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675" y="56764"/>
            <a:ext cx="5561475" cy="50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7"/>
          <p:cNvSpPr txBox="1">
            <a:spLocks noGrp="1"/>
          </p:cNvSpPr>
          <p:nvPr>
            <p:ph type="ctrTitle"/>
          </p:nvPr>
        </p:nvSpPr>
        <p:spPr>
          <a:xfrm>
            <a:off x="86475" y="56775"/>
            <a:ext cx="1404300" cy="12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SQL Basics</a:t>
            </a:r>
            <a:endParaRPr sz="4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>
            <a:spLocks noGrp="1"/>
          </p:cNvSpPr>
          <p:nvPr>
            <p:ph type="ctrTitle"/>
          </p:nvPr>
        </p:nvSpPr>
        <p:spPr>
          <a:xfrm>
            <a:off x="239675" y="-99875"/>
            <a:ext cx="85206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Logical Operator - NOT</a:t>
            </a:r>
            <a:endParaRPr sz="3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829" y="879600"/>
            <a:ext cx="4574295" cy="413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>
            <a:spLocks noGrp="1"/>
          </p:cNvSpPr>
          <p:nvPr>
            <p:ph type="ctrTitle"/>
          </p:nvPr>
        </p:nvSpPr>
        <p:spPr>
          <a:xfrm>
            <a:off x="239675" y="-99875"/>
            <a:ext cx="85206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Orders of Precedence</a:t>
            </a:r>
            <a:endParaRPr sz="37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437" y="704900"/>
            <a:ext cx="2911128" cy="431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>
            <a:off x="311700" y="22407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66" b="1">
                <a:latin typeface="Calibri"/>
                <a:ea typeface="Calibri"/>
                <a:cs typeface="Calibri"/>
                <a:sym typeface="Calibri"/>
              </a:rPr>
              <a:t>ERD Basics</a:t>
            </a:r>
            <a:endParaRPr sz="4466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5" i="1">
                <a:latin typeface="Calibri"/>
                <a:ea typeface="Calibri"/>
                <a:cs typeface="Calibri"/>
                <a:sym typeface="Calibri"/>
              </a:rPr>
              <a:t>movie_sample database</a:t>
            </a:r>
            <a:endParaRPr sz="1355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83100" y="1042175"/>
            <a:ext cx="2158800" cy="6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Our Schema for our DDL queries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787" y="815000"/>
            <a:ext cx="3622426" cy="4194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6"/>
          <p:cNvCxnSpPr>
            <a:stCxn id="72" idx="3"/>
          </p:cNvCxnSpPr>
          <p:nvPr/>
        </p:nvCxnSpPr>
        <p:spPr>
          <a:xfrm>
            <a:off x="2241900" y="1380725"/>
            <a:ext cx="598200" cy="641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Create Table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i="1">
                <a:latin typeface="Calibri"/>
                <a:ea typeface="Calibri"/>
                <a:cs typeface="Calibri"/>
                <a:sym typeface="Calibri"/>
              </a:rPr>
              <a:t>syntax</a:t>
            </a:r>
            <a:endParaRPr sz="155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83100" y="909050"/>
            <a:ext cx="8151600" cy="3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CREATE TABLE </a:t>
            </a:r>
            <a:r>
              <a:rPr lang="en" sz="1200"/>
              <a:t>[</a:t>
            </a:r>
            <a:r>
              <a:rPr lang="en" sz="1200">
                <a:solidFill>
                  <a:srgbClr val="4A86E8"/>
                </a:solidFill>
              </a:rPr>
              <a:t>IF NOT EXISTS</a:t>
            </a:r>
            <a:r>
              <a:rPr lang="en" sz="1200"/>
              <a:t>] table_name (</a:t>
            </a:r>
            <a:endParaRPr sz="12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col_1 datatype(length) column_contraint</a:t>
            </a:r>
            <a:r>
              <a:rPr lang="en" sz="1200"/>
              <a:t>,</a:t>
            </a:r>
            <a:endParaRPr sz="12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price NUMERIC NOT NULL CHECK(price&gt;0)</a:t>
            </a:r>
            <a:r>
              <a:rPr lang="en" sz="1200"/>
              <a:t>,</a:t>
            </a:r>
            <a:br>
              <a:rPr lang="en" sz="1200"/>
            </a:br>
            <a:r>
              <a:rPr lang="en" sz="1200"/>
              <a:t>	</a:t>
            </a:r>
            <a:r>
              <a:rPr lang="en" sz="1200">
                <a:solidFill>
                  <a:srgbClr val="FF00FF"/>
                </a:solidFill>
              </a:rPr>
              <a:t>table2_id integer REFERENCES table2 (table2_id),</a:t>
            </a:r>
            <a:endParaRPr sz="12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table3_id integer REFERENCES table3 (table3_id)</a:t>
            </a:r>
            <a:r>
              <a:rPr lang="en" sz="1200"/>
              <a:t>,</a:t>
            </a:r>
            <a:endParaRPr sz="12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UNIQUE (col_x),</a:t>
            </a:r>
            <a:br>
              <a:rPr lang="en" sz="1200">
                <a:solidFill>
                  <a:srgbClr val="38761D"/>
                </a:solidFill>
              </a:rPr>
            </a:br>
            <a:r>
              <a:rPr lang="en" sz="1200">
                <a:solidFill>
                  <a:srgbClr val="38761D"/>
                </a:solidFill>
              </a:rPr>
              <a:t>	</a:t>
            </a:r>
            <a:r>
              <a:rPr lang="en" sz="1200" i="1">
                <a:solidFill>
                  <a:srgbClr val="38761D"/>
                </a:solidFill>
              </a:rPr>
              <a:t>CONSTRAINT constraint_name</a:t>
            </a:r>
            <a:r>
              <a:rPr lang="en" sz="1200">
                <a:solidFill>
                  <a:srgbClr val="38761D"/>
                </a:solidFill>
              </a:rPr>
              <a:t> PRIMARY KEY (col_x,...),</a:t>
            </a:r>
            <a:endParaRPr sz="1200">
              <a:solidFill>
                <a:srgbClr val="38761D"/>
              </a:solidFill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38761D"/>
                </a:solidFill>
              </a:rPr>
              <a:t>CONSTRAINT composite_pk</a:t>
            </a:r>
            <a:r>
              <a:rPr lang="en" sz="1200">
                <a:solidFill>
                  <a:srgbClr val="38761D"/>
                </a:solidFill>
              </a:rPr>
              <a:t> PRIMARY KEY (table2_id, table3_id)</a:t>
            </a:r>
            <a:endParaRPr sz="1200">
              <a:solidFill>
                <a:srgbClr val="38761D"/>
              </a:solidFill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38761D"/>
                </a:solidFill>
              </a:rPr>
              <a:t>CONSTRAINT constraint_name</a:t>
            </a:r>
            <a:r>
              <a:rPr lang="en" sz="1200">
                <a:solidFill>
                  <a:srgbClr val="38761D"/>
                </a:solidFill>
              </a:rPr>
              <a:t> FOREIGN KEY (col_y) 	</a:t>
            </a:r>
            <a:endParaRPr sz="1200">
              <a:solidFill>
                <a:srgbClr val="38761D"/>
              </a:solidFill>
            </a:endParaRPr>
          </a:p>
          <a:p>
            <a:pPr marL="1371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REFERENCES </a:t>
            </a:r>
            <a:r>
              <a:rPr lang="en" sz="1200" i="1">
                <a:solidFill>
                  <a:srgbClr val="38761D"/>
                </a:solidFill>
              </a:rPr>
              <a:t>table </a:t>
            </a:r>
            <a:r>
              <a:rPr lang="en" sz="1200">
                <a:solidFill>
                  <a:srgbClr val="38761D"/>
                </a:solidFill>
              </a:rPr>
              <a:t>ON UPDATE/DELETE </a:t>
            </a:r>
            <a:br>
              <a:rPr lang="en" sz="1200">
                <a:solidFill>
                  <a:srgbClr val="38761D"/>
                </a:solidFill>
              </a:rPr>
            </a:br>
            <a:r>
              <a:rPr lang="en" sz="1200">
                <a:solidFill>
                  <a:srgbClr val="38761D"/>
                </a:solidFill>
              </a:rPr>
              <a:t>		[ON UPDATE CASCADE| SET NULL| SET DEFAULT| NO ACTION]</a:t>
            </a:r>
            <a:endParaRPr sz="1200">
              <a:solidFill>
                <a:srgbClr val="38761D"/>
              </a:solidFill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			[ON DELETE CASCADE| SET NULL| SET DEFAULT| NO ACTION], ...</a:t>
            </a:r>
            <a:endParaRPr sz="1200">
              <a:solidFill>
                <a:srgbClr val="38761D"/>
              </a:solidFill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CHECK (condition)</a:t>
            </a:r>
            <a:endParaRPr sz="1200">
              <a:solidFill>
                <a:srgbClr val="38761D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);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cxnSp>
        <p:nvCxnSpPr>
          <p:cNvPr id="81" name="Google Shape;81;p17"/>
          <p:cNvCxnSpPr>
            <a:stCxn id="82" idx="1"/>
          </p:cNvCxnSpPr>
          <p:nvPr/>
        </p:nvCxnSpPr>
        <p:spPr>
          <a:xfrm flipH="1">
            <a:off x="3295400" y="1080775"/>
            <a:ext cx="19725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83;p17"/>
          <p:cNvCxnSpPr>
            <a:stCxn id="84" idx="1"/>
          </p:cNvCxnSpPr>
          <p:nvPr/>
        </p:nvCxnSpPr>
        <p:spPr>
          <a:xfrm rot="10800000">
            <a:off x="4251575" y="1737525"/>
            <a:ext cx="1798500" cy="1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82;p17"/>
          <p:cNvSpPr txBox="1"/>
          <p:nvPr/>
        </p:nvSpPr>
        <p:spPr>
          <a:xfrm>
            <a:off x="5267900" y="819175"/>
            <a:ext cx="339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CREATE TABLE </a:t>
            </a:r>
            <a:r>
              <a:rPr lang="en" sz="1100"/>
              <a:t>keyword + IF NOT EXISTS option which avoids error</a:t>
            </a:r>
            <a:endParaRPr sz="1100"/>
          </a:p>
        </p:txBody>
      </p:sp>
      <p:sp>
        <p:nvSpPr>
          <p:cNvPr id="84" name="Google Shape;84;p17"/>
          <p:cNvSpPr txBox="1"/>
          <p:nvPr/>
        </p:nvSpPr>
        <p:spPr>
          <a:xfrm>
            <a:off x="6050075" y="1650525"/>
            <a:ext cx="274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</a:rPr>
              <a:t>Columns</a:t>
            </a:r>
            <a:r>
              <a:rPr lang="en" sz="1100"/>
              <a:t> have: name, datatype, and constraint</a:t>
            </a:r>
            <a:endParaRPr sz="1100"/>
          </a:p>
        </p:txBody>
      </p:sp>
      <p:cxnSp>
        <p:nvCxnSpPr>
          <p:cNvPr id="85" name="Google Shape;85;p17"/>
          <p:cNvCxnSpPr>
            <a:stCxn id="86" idx="1"/>
          </p:cNvCxnSpPr>
          <p:nvPr/>
        </p:nvCxnSpPr>
        <p:spPr>
          <a:xfrm flipH="1">
            <a:off x="5562600" y="2937425"/>
            <a:ext cx="7443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86;p17"/>
          <p:cNvSpPr txBox="1"/>
          <p:nvPr/>
        </p:nvSpPr>
        <p:spPr>
          <a:xfrm>
            <a:off x="6306900" y="2329475"/>
            <a:ext cx="25851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Table constraints</a:t>
            </a:r>
            <a:r>
              <a:rPr lang="en" sz="1100"/>
              <a:t> including primary key, foreign key, and check constraints.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38761D"/>
                </a:solidFill>
              </a:rPr>
              <a:t>CONSTRAINT constraint_name</a:t>
            </a:r>
            <a:r>
              <a:rPr lang="en" sz="1100" i="1"/>
              <a:t> </a:t>
            </a:r>
            <a:r>
              <a:rPr lang="en" sz="1100"/>
              <a:t>is optional</a:t>
            </a:r>
            <a:endParaRPr sz="1100"/>
          </a:p>
        </p:txBody>
      </p:sp>
      <p:cxnSp>
        <p:nvCxnSpPr>
          <p:cNvPr id="87" name="Google Shape;87;p17"/>
          <p:cNvCxnSpPr>
            <a:stCxn id="84" idx="1"/>
          </p:cNvCxnSpPr>
          <p:nvPr/>
        </p:nvCxnSpPr>
        <p:spPr>
          <a:xfrm flipH="1">
            <a:off x="4537175" y="1912125"/>
            <a:ext cx="1512900" cy="14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>
            <a:off x="311700" y="6755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Data Types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i="1">
                <a:latin typeface="Calibri"/>
                <a:ea typeface="Calibri"/>
                <a:cs typeface="Calibri"/>
                <a:sym typeface="Calibri"/>
              </a:rPr>
              <a:t>Quick Review</a:t>
            </a:r>
            <a:endParaRPr sz="1550" i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3" name="Google Shape;93;p18"/>
          <p:cNvGraphicFramePr/>
          <p:nvPr/>
        </p:nvGraphicFramePr>
        <p:xfrm>
          <a:off x="191800" y="11514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{3BB1FA97-0216-4C66-B6AA-66E2704B5028}</a:tableStyleId>
              </a:tblPr>
              <a:tblGrid>
                <a:gridCol w="213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Type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Definition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5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BOOLEAN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5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TRUE or FALSE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5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CHAR / VARCHAR / TEXT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fixed/ variable / no limit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5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DECIMAL/ NUMERIC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When exact precision is needed e.g. financial data. Numeric also used for monetary data.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BIGINT / INT/ SMALLINT / TINYINT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19 digits / 10  digits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FLOAT/ DOUBLE PRECISION</a:t>
                      </a:r>
                      <a:endParaRPr sz="900" i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Approximate! When exact precision not needed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MONEY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Not good for currency conversions, use numeric.  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DATE, *TIME, TIMESTAMP</a:t>
                      </a:r>
                      <a:br>
                        <a:rPr lang="en" sz="900">
                          <a:solidFill>
                            <a:schemeClr val="dk2"/>
                          </a:solidFill>
                        </a:rPr>
                      </a:br>
                      <a:r>
                        <a:rPr lang="en" sz="900">
                          <a:solidFill>
                            <a:schemeClr val="dk2"/>
                          </a:solidFill>
                        </a:rPr>
                        <a:t>*</a:t>
                      </a:r>
                      <a:r>
                        <a:rPr lang="en" sz="900" i="1">
                          <a:solidFill>
                            <a:schemeClr val="dk2"/>
                          </a:solidFill>
                        </a:rPr>
                        <a:t>can set with timezone*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“YYYY-MM-DD”, “HH:MI:SS”, 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</a:rPr>
                        <a:t>“YYYY-MM-DD HH:MI:SS” </a:t>
                      </a:r>
                      <a:endParaRPr sz="9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4" name="Google Shape;94;p18"/>
          <p:cNvSpPr txBox="1"/>
          <p:nvPr/>
        </p:nvSpPr>
        <p:spPr>
          <a:xfrm>
            <a:off x="4789750" y="1151450"/>
            <a:ext cx="41067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Most numeric types are one of the following: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b="1"/>
              <a:t>Exact</a:t>
            </a:r>
            <a:r>
              <a:rPr lang="en" sz="1100"/>
              <a:t> (</a:t>
            </a:r>
            <a:r>
              <a:rPr lang="en" sz="1100" i="1"/>
              <a:t>SMALLINT, INTEGER, BIGINT, NUMERIC(p,s), and DECIMAL(p,s)</a:t>
            </a:r>
            <a:r>
              <a:rPr lang="en" sz="1100"/>
              <a:t>)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b="1"/>
              <a:t>Approximate </a:t>
            </a:r>
            <a:r>
              <a:rPr lang="en" sz="1100"/>
              <a:t>(</a:t>
            </a:r>
            <a:r>
              <a:rPr lang="en" sz="1100" i="1"/>
              <a:t>FLOAT(p), REAL, and DOUBLE PRECISION</a:t>
            </a:r>
            <a:r>
              <a:rPr lang="en" sz="1100"/>
              <a:t>)</a:t>
            </a:r>
            <a:br>
              <a:rPr lang="en" sz="1100"/>
            </a:br>
            <a:endParaRPr sz="1100"/>
          </a:p>
          <a:p>
            <a:pPr marL="228600" lvl="0" indent="-1841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 MOST USED Data types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Integer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Numeric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Text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Date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Time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Timestamp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Integer is the most used for numeric data types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Numeric for precision, but slow computation compared to integer &amp; double precision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ctrTitle"/>
          </p:nvPr>
        </p:nvSpPr>
        <p:spPr>
          <a:xfrm>
            <a:off x="311700" y="1867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Constraints </a:t>
            </a:r>
            <a:endParaRPr sz="175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311700" y="1302175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79" b="1">
                <a:solidFill>
                  <a:srgbClr val="38761D"/>
                </a:solidFill>
              </a:rPr>
              <a:t>Domain</a:t>
            </a:r>
            <a:r>
              <a:rPr lang="en" sz="1679" b="1">
                <a:solidFill>
                  <a:srgbClr val="434343"/>
                </a:solidFill>
              </a:rPr>
              <a:t> Constraints</a:t>
            </a:r>
            <a:endParaRPr sz="1679" b="1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125" b="1">
                <a:solidFill>
                  <a:srgbClr val="434343"/>
                </a:solidFill>
              </a:rPr>
              <a:t>NOT NULL</a:t>
            </a:r>
            <a:endParaRPr sz="1125" b="1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125" b="1">
                <a:solidFill>
                  <a:srgbClr val="434343"/>
                </a:solidFill>
              </a:rPr>
              <a:t>CHECK(condition)</a:t>
            </a:r>
            <a:r>
              <a:rPr lang="en" sz="1125">
                <a:solidFill>
                  <a:srgbClr val="434343"/>
                </a:solidFill>
              </a:rPr>
              <a:t> to ensure a column meets some parameters e.g. CHECK(price &gt;-1, column1 IS NOT NULL)</a:t>
            </a:r>
            <a:endParaRPr sz="1125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17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79" b="1">
                <a:solidFill>
                  <a:srgbClr val="B45F06"/>
                </a:solidFill>
              </a:rPr>
              <a:t>Referential Integrity</a:t>
            </a:r>
            <a:r>
              <a:rPr lang="en" sz="1679" b="1">
                <a:solidFill>
                  <a:srgbClr val="434343"/>
                </a:solidFill>
              </a:rPr>
              <a:t> Constraints i.e. Foreign Key</a:t>
            </a:r>
            <a:endParaRPr sz="1679" b="1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125" b="1">
                <a:solidFill>
                  <a:srgbClr val="434343"/>
                </a:solidFill>
              </a:rPr>
              <a:t>NO ACTION </a:t>
            </a:r>
            <a:r>
              <a:rPr lang="en" sz="1125">
                <a:solidFill>
                  <a:srgbClr val="434343"/>
                </a:solidFill>
              </a:rPr>
              <a:t>-</a:t>
            </a:r>
            <a:r>
              <a:rPr lang="en" sz="1125" b="1">
                <a:solidFill>
                  <a:srgbClr val="434343"/>
                </a:solidFill>
              </a:rPr>
              <a:t> </a:t>
            </a:r>
            <a:r>
              <a:rPr lang="en" sz="1125">
                <a:solidFill>
                  <a:srgbClr val="434343"/>
                </a:solidFill>
              </a:rPr>
              <a:t>if parent table receives an update/delete query, error is raised &amp; action is rollbacked i.e. leave blank</a:t>
            </a:r>
            <a:endParaRPr sz="1125" b="1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125" b="1">
                <a:solidFill>
                  <a:srgbClr val="434343"/>
                </a:solidFill>
              </a:rPr>
              <a:t>CASCADE </a:t>
            </a:r>
            <a:r>
              <a:rPr lang="en" sz="1125">
                <a:solidFill>
                  <a:srgbClr val="434343"/>
                </a:solidFill>
              </a:rPr>
              <a:t>- updates/deletes to rows in parent affect corresponding rows in child table</a:t>
            </a:r>
            <a:endParaRPr sz="1125" b="1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125" b="1">
                <a:solidFill>
                  <a:srgbClr val="434343"/>
                </a:solidFill>
              </a:rPr>
              <a:t>SET NULL </a:t>
            </a:r>
            <a:r>
              <a:rPr lang="en" sz="1125">
                <a:solidFill>
                  <a:srgbClr val="434343"/>
                </a:solidFill>
              </a:rPr>
              <a:t>- sets corresponding rows in child table to NULL</a:t>
            </a:r>
            <a:endParaRPr sz="1125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679" b="1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79" b="1">
                <a:solidFill>
                  <a:srgbClr val="1155CC"/>
                </a:solidFill>
              </a:rPr>
              <a:t>Entity</a:t>
            </a:r>
            <a:r>
              <a:rPr lang="en" sz="1679" b="1">
                <a:solidFill>
                  <a:srgbClr val="434343"/>
                </a:solidFill>
              </a:rPr>
              <a:t> Constraints</a:t>
            </a:r>
            <a:endParaRPr sz="1679" b="1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125" b="1">
                <a:solidFill>
                  <a:srgbClr val="434343"/>
                </a:solidFill>
              </a:rPr>
              <a:t>PRIMARY KEY(col_x, …)</a:t>
            </a:r>
            <a:r>
              <a:rPr lang="en" sz="1125">
                <a:solidFill>
                  <a:srgbClr val="434343"/>
                </a:solidFill>
              </a:rPr>
              <a:t> must be a unique non-NULL value for each row. Could be more than one column</a:t>
            </a:r>
            <a:endParaRPr sz="1125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125" b="1">
                <a:solidFill>
                  <a:srgbClr val="434343"/>
                </a:solidFill>
              </a:rPr>
              <a:t>UNIQUE (col_y)</a:t>
            </a:r>
            <a:r>
              <a:rPr lang="en" sz="1125">
                <a:solidFill>
                  <a:srgbClr val="434343"/>
                </a:solidFill>
              </a:rPr>
              <a:t> ensures other columns are unique e.g. email</a:t>
            </a:r>
            <a:endParaRPr sz="1125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679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125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11700" y="11052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Calibri"/>
                <a:ea typeface="Calibri"/>
                <a:cs typeface="Calibri"/>
                <a:sym typeface="Calibri"/>
              </a:rPr>
              <a:t>SQL DDL</a:t>
            </a:r>
            <a:br>
              <a:rPr lang="en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550" i="1">
                <a:latin typeface="Calibri"/>
                <a:ea typeface="Calibri"/>
                <a:cs typeface="Calibri"/>
                <a:sym typeface="Calibri"/>
              </a:rPr>
              <a:t>ALTER TABLE </a:t>
            </a:r>
            <a:r>
              <a:rPr lang="en" sz="1550" i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syntax</a:t>
            </a:r>
            <a:endParaRPr sz="1550" i="1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311700" y="1045984"/>
            <a:ext cx="8151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 modify an existing table, use the following: </a:t>
            </a:r>
            <a:r>
              <a:rPr lang="en" sz="1300">
                <a:solidFill>
                  <a:srgbClr val="1155CC"/>
                </a:solidFill>
              </a:rPr>
              <a:t>ALTER TABLE </a:t>
            </a:r>
            <a:r>
              <a:rPr lang="en" sz="1300" i="1"/>
              <a:t>table_name</a:t>
            </a:r>
            <a:r>
              <a:rPr lang="en" sz="1300">
                <a:solidFill>
                  <a:srgbClr val="1155CC"/>
                </a:solidFill>
              </a:rPr>
              <a:t> action;</a:t>
            </a:r>
            <a:br>
              <a:rPr lang="en" sz="1300">
                <a:solidFill>
                  <a:srgbClr val="1155CC"/>
                </a:solidFill>
              </a:rPr>
            </a:br>
            <a:r>
              <a:rPr lang="en" sz="1100" i="1"/>
              <a:t>note : [...] refers to </a:t>
            </a:r>
            <a:r>
              <a:rPr lang="en" sz="1100" i="1" u="sng"/>
              <a:t>alter table movies</a:t>
            </a:r>
            <a:r>
              <a:rPr lang="en" sz="1100"/>
              <a:t>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graphicFrame>
        <p:nvGraphicFramePr>
          <p:cNvPr id="107" name="Google Shape;107;p20"/>
          <p:cNvGraphicFramePr/>
          <p:nvPr/>
        </p:nvGraphicFramePr>
        <p:xfrm>
          <a:off x="284025" y="17517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{3BB1FA97-0216-4C66-B6AA-66E2704B5028}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Action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Example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a column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ALTER TABLE movies ADD COLUMN subtitle VARCHAR(20);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Drop a column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ALTER TABLE movies DROP COLUMN subtitle;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Change the data type of a column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[...] ALTER COLUMN movie_length TYPE VARCHAR;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Rename a column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[...] RENAME COLUMN movie_length TO m_length;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a constraint to a column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[...] ADD CONSTRAINT longer_movies CHECK(movie_length&gt;0);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Rename a table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[...] ADD COLUMN subtitle VARCHAR(20)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798000" y="1351750"/>
            <a:ext cx="7548000" cy="1474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5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SQL Basics - DML </a:t>
            </a:r>
            <a:br>
              <a:rPr lang="en" sz="45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n" sz="17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Manipulation Language → SELECT, Sorting information and </a:t>
            </a:r>
            <a:endParaRPr sz="17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2857"/>
              <a:buFont typeface="Arial"/>
              <a:buNone/>
            </a:pPr>
            <a:r>
              <a:rPr lang="en" sz="17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other clauses to transform our data</a:t>
            </a:r>
            <a:endParaRPr sz="450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1856</Words>
  <Application>Microsoft Office PowerPoint</Application>
  <PresentationFormat>On-screen Show (16:9)</PresentationFormat>
  <Paragraphs>274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Roboto</vt:lpstr>
      <vt:lpstr>Calibri</vt:lpstr>
      <vt:lpstr>Arial</vt:lpstr>
      <vt:lpstr>Simple Light</vt:lpstr>
      <vt:lpstr>DSO 552 Fall 2021 Class 2 SQL</vt:lpstr>
      <vt:lpstr>SQL Basics  Data Definition Language → CREATE, DROP, ALTER the  database and respective tables along with  Data manipulation language using SELECT</vt:lpstr>
      <vt:lpstr>Agenda</vt:lpstr>
      <vt:lpstr>ERD Basics movie_sample database</vt:lpstr>
      <vt:lpstr>Create Table syntax</vt:lpstr>
      <vt:lpstr>Data Types Quick Review</vt:lpstr>
      <vt:lpstr>Constraints </vt:lpstr>
      <vt:lpstr>SQL DDL ALTER TABLE syntax</vt:lpstr>
      <vt:lpstr>SQL Basics - DML   Data Manipulation Language → SELECT, Sorting information and  other clauses to transform our data</vt:lpstr>
      <vt:lpstr>Outline</vt:lpstr>
      <vt:lpstr>INSERT statement (DML)</vt:lpstr>
      <vt:lpstr>SELECT statement (DML)</vt:lpstr>
      <vt:lpstr>SELECT all columns</vt:lpstr>
      <vt:lpstr>SELECT columns &amp; alias</vt:lpstr>
      <vt:lpstr>SELECT &amp; ORDER BY</vt:lpstr>
      <vt:lpstr>SELECT ,ORDER BY, LIMIT</vt:lpstr>
      <vt:lpstr>WHERE clause (DML)</vt:lpstr>
      <vt:lpstr>Comparison Operators</vt:lpstr>
      <vt:lpstr>Logical Operators</vt:lpstr>
      <vt:lpstr>Extra….</vt:lpstr>
      <vt:lpstr>SQL: DML, DDL et al.</vt:lpstr>
      <vt:lpstr>Links/Resources</vt:lpstr>
      <vt:lpstr>Postgres Data Types Data types documentation</vt:lpstr>
      <vt:lpstr>Postgres Data Types Data types documentation</vt:lpstr>
      <vt:lpstr>Create Table Example</vt:lpstr>
      <vt:lpstr>Database Systems</vt:lpstr>
      <vt:lpstr>Database Systems  Definitions cont’d</vt:lpstr>
      <vt:lpstr>Databases Schemas</vt:lpstr>
      <vt:lpstr>Databases University schemas</vt:lpstr>
      <vt:lpstr>Databases Company schemas</vt:lpstr>
      <vt:lpstr>SQL How SQL processes your query</vt:lpstr>
      <vt:lpstr>Metadata  example</vt:lpstr>
      <vt:lpstr>Databases File vs Database</vt:lpstr>
      <vt:lpstr>Databases File vs Database</vt:lpstr>
      <vt:lpstr>SQL Basics</vt:lpstr>
      <vt:lpstr>Logical Operator - NOT</vt:lpstr>
      <vt:lpstr>Orders of Precedence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DSO 552 Fall 2021 Class 2 SQL</dc:title>
  <cp:lastModifiedBy>Falak Jain</cp:lastModifiedBy>
  <cp:revision>1</cp:revision>
  <dcterms:modified xsi:type="dcterms:W3CDTF">2021-08-31T02:01:00Z</dcterms:modified>
</cp:coreProperties>
</file>